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3" r:id="rId2"/>
    <p:sldId id="406" r:id="rId3"/>
    <p:sldId id="374" r:id="rId4"/>
    <p:sldId id="398" r:id="rId5"/>
    <p:sldId id="399" r:id="rId6"/>
    <p:sldId id="400" r:id="rId7"/>
    <p:sldId id="407" r:id="rId8"/>
    <p:sldId id="401" r:id="rId9"/>
    <p:sldId id="402" r:id="rId10"/>
    <p:sldId id="404" r:id="rId11"/>
    <p:sldId id="412" r:id="rId12"/>
    <p:sldId id="411" r:id="rId13"/>
    <p:sldId id="408" r:id="rId14"/>
    <p:sldId id="413" r:id="rId15"/>
    <p:sldId id="410" r:id="rId16"/>
  </p:sldIdLst>
  <p:sldSz cx="12190413" cy="6859588"/>
  <p:notesSz cx="6797675" cy="9928225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1F9E9D-0834-4D17-A4DD-28FC57E6F340}">
          <p14:sldIdLst>
            <p14:sldId id="403"/>
            <p14:sldId id="406"/>
            <p14:sldId id="374"/>
            <p14:sldId id="398"/>
            <p14:sldId id="399"/>
            <p14:sldId id="400"/>
            <p14:sldId id="407"/>
            <p14:sldId id="401"/>
            <p14:sldId id="402"/>
            <p14:sldId id="404"/>
            <p14:sldId id="412"/>
            <p14:sldId id="411"/>
            <p14:sldId id="408"/>
            <p14:sldId id="413"/>
            <p14:sldId id="410"/>
          </p14:sldIdLst>
        </p14:section>
        <p14:section name="Раздел без заголовка" id="{7625F1F0-B11B-4CF7-97B3-84D67C5A247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BFFDB"/>
    <a:srgbClr val="009393"/>
    <a:srgbClr val="00CC00"/>
    <a:srgbClr val="00CC66"/>
    <a:srgbClr val="00FFDF"/>
    <a:srgbClr val="2E627D"/>
    <a:srgbClr val="00FFDA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6404" autoAdjust="0"/>
  </p:normalViewPr>
  <p:slideViewPr>
    <p:cSldViewPr>
      <p:cViewPr varScale="1">
        <p:scale>
          <a:sx n="113" d="100"/>
          <a:sy n="113" d="100"/>
        </p:scale>
        <p:origin x="510" y="108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110" tIns="45555" rIns="91110" bIns="455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110" tIns="45555" rIns="91110" bIns="45555" rtlCol="0"/>
          <a:lstStyle>
            <a:lvl1pPr algn="r">
              <a:defRPr sz="1200"/>
            </a:lvl1pPr>
          </a:lstStyle>
          <a:p>
            <a:fld id="{A1F16D48-E805-4170-ADD8-F9D77AC9D1D6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094"/>
            <a:ext cx="2945659" cy="496411"/>
          </a:xfrm>
          <a:prstGeom prst="rect">
            <a:avLst/>
          </a:prstGeom>
        </p:spPr>
        <p:txBody>
          <a:bodyPr vert="horz" lIns="91110" tIns="45555" rIns="91110" bIns="455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1110" tIns="45555" rIns="91110" bIns="45555" rtlCol="0" anchor="b"/>
          <a:lstStyle>
            <a:lvl1pPr algn="r">
              <a:defRPr sz="1200"/>
            </a:lvl1pPr>
          </a:lstStyle>
          <a:p>
            <a:fld id="{3AAC8EFB-204D-4ECE-BF1C-D7FB345E2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288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110" tIns="45555" rIns="91110" bIns="455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110" tIns="45555" rIns="91110" bIns="45555" rtlCol="0"/>
          <a:lstStyle>
            <a:lvl1pPr algn="r">
              <a:defRPr sz="1200"/>
            </a:lvl1pPr>
          </a:lstStyle>
          <a:p>
            <a:fld id="{91385450-C95B-4845-8183-8550499F14FE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10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0" tIns="45555" rIns="91110" bIns="455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40" cy="4467701"/>
          </a:xfrm>
          <a:prstGeom prst="rect">
            <a:avLst/>
          </a:prstGeom>
        </p:spPr>
        <p:txBody>
          <a:bodyPr vert="horz" lIns="91110" tIns="45555" rIns="91110" bIns="4555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4"/>
            <a:ext cx="2945659" cy="496411"/>
          </a:xfrm>
          <a:prstGeom prst="rect">
            <a:avLst/>
          </a:prstGeom>
        </p:spPr>
        <p:txBody>
          <a:bodyPr vert="horz" lIns="91110" tIns="45555" rIns="91110" bIns="455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1110" tIns="45555" rIns="91110" bIns="45555" rtlCol="0" anchor="b"/>
          <a:lstStyle>
            <a:lvl1pPr algn="r">
              <a:defRPr sz="1200"/>
            </a:lvl1pPr>
          </a:lstStyle>
          <a:p>
            <a:fld id="{9428F61A-7B1B-48AB-9905-AB37326EC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489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50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7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9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8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8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7713"/>
            <a:ext cx="6619875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2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1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6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2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0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3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6251-6B7F-4A9B-B454-094BF15EDBC1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B9A6-DD3C-438E-B33A-9252E32C4C26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0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2EF2-2789-43CB-BF8A-7E650A7C4F11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79D-AC7D-411C-ABBC-D8A8E7A9288C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7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05EA-E3A9-4984-AB38-C6A8A8A2365B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7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0353-FDF9-4D56-B945-DC98CDFFF6E0}" type="datetime1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2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5378"/>
            <a:ext cx="5386216" cy="395220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469"/>
            <a:ext cx="5388331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5" y="2175378"/>
            <a:ext cx="5388331" cy="395220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94B-5D13-4A8C-9648-F7EFC7BED045}" type="datetime1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E373-E64E-4566-94A0-966438D1E849}" type="datetime1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77BF-071A-4D43-8E49-71E59363D7A1}" type="datetime1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0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14"/>
            <a:ext cx="4010562" cy="116232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6" y="273117"/>
            <a:ext cx="6814781" cy="585446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36"/>
            <a:ext cx="4010562" cy="4692149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37C3-5674-4C5E-8D74-7C24DAFF6026}" type="datetime1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3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EA6-3D3D-4690-A4B5-34C40F588BEE}" type="datetime1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09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FD52-6E6D-4A2F-9640-C271AA5B238F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09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09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D407-08C5-47B8-ADD5-6D960BAC5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8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15"/>
          <a:stretch/>
        </p:blipFill>
        <p:spPr>
          <a:xfrm>
            <a:off x="0" y="1225900"/>
            <a:ext cx="12190413" cy="5742959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9343568" y="68644"/>
            <a:ext cx="3534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0"/>
            </a:pP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</a:rPr>
              <a:t>Государственная жилищная инспекция </a:t>
            </a:r>
          </a:p>
          <a:p>
            <a:pPr>
              <a:defRPr sz="30000"/>
            </a:pP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</a:rPr>
              <a:t>Московской области</a:t>
            </a:r>
          </a:p>
        </p:txBody>
      </p:sp>
      <p:sp>
        <p:nvSpPr>
          <p:cNvPr id="12" name="000 000"/>
          <p:cNvSpPr txBox="1"/>
          <p:nvPr/>
        </p:nvSpPr>
        <p:spPr>
          <a:xfrm>
            <a:off x="62618" y="3032050"/>
            <a:ext cx="12127796" cy="1438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7113" tIns="57113" rIns="57113" bIns="57113" anchor="ctr">
            <a:spAutoFit/>
          </a:bodyPr>
          <a:lstStyle>
            <a:lvl1pPr>
              <a:defRPr sz="34000" b="1">
                <a:solidFill>
                  <a:srgbClr val="273A51"/>
                </a:solidFill>
              </a:defRPr>
            </a:lvl1pPr>
          </a:lstStyle>
          <a:p>
            <a:pPr algn="ctr"/>
            <a:r>
              <a:rPr lang="ru-RU" sz="4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платы за КРСОИ (на ОДН)</a:t>
            </a:r>
          </a:p>
          <a:p>
            <a:pPr algn="ctr"/>
            <a:endParaRPr lang="ru-RU" sz="4000" dirty="0">
              <a:solidFill>
                <a:srgbClr val="FFFFFF"/>
              </a:solidFill>
              <a:latin typeface="Proxima Nova Rg" panose="02000506030000020004" pitchFamily="2" charset="0"/>
            </a:endParaRPr>
          </a:p>
        </p:txBody>
      </p:sp>
      <p:pic>
        <p:nvPicPr>
          <p:cNvPr id="15" name="Изображение" descr="Изображение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310" y="68642"/>
            <a:ext cx="4223919" cy="987973"/>
          </a:xfrm>
          <a:prstGeom prst="rect">
            <a:avLst/>
          </a:prstGeom>
          <a:ln w="3175">
            <a:miter lim="400000"/>
          </a:ln>
        </p:spPr>
      </p:pic>
      <p:pic>
        <p:nvPicPr>
          <p:cNvPr id="2052" name="Picture 4" descr="https://aggregate.digital/v3_images/logos/project_card_governement_of_moscow_reg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54" y="134173"/>
            <a:ext cx="464414" cy="6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33" name="AutoShape 2" descr="https://bmskirov.ru/upload/resize_cache/webp/iblock/bfe/bfe8ee13e8430fcdbb14874723feaa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122" y="185472"/>
            <a:ext cx="7085046" cy="582293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Начисление платы за КРСОИ (на ОДН) в МКД без ОДПУ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9345983" y="6494379"/>
            <a:ext cx="2844430" cy="365209"/>
          </a:xfrm>
        </p:spPr>
        <p:txBody>
          <a:bodyPr/>
          <a:lstStyle/>
          <a:p>
            <a:fld id="{1D48D407-08C5-47B8-ADD5-6D960BAC5D0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4962" y="5964268"/>
            <a:ext cx="3672408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98662" y="1525865"/>
            <a:ext cx="4478948" cy="1656184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9.3 ст. 156 ЖК РФ – НПА, регламентирующий порядок начисления платы за КРСОИ (на ОДН) в МКД без ОДПУ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02194" y="3694867"/>
            <a:ext cx="4482446" cy="1655285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ОДПУ в МКД размер КРСОИ (на ОДН) рассчитывается исходя из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потребления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94" y="6119035"/>
            <a:ext cx="6528062" cy="6264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9" y="3694867"/>
            <a:ext cx="2839083" cy="28390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17" y="815312"/>
            <a:ext cx="2839083" cy="2839083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 rot="2416723">
            <a:off x="5757646" y="3287116"/>
            <a:ext cx="728434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33" name="AutoShape 2" descr="https://bmskirov.ru/upload/resize_cache/webp/iblock/bfe/bfe8ee13e8430fcdbb14874723feaa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122" y="185472"/>
            <a:ext cx="7085046" cy="582293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в начислении платы за КРСОИ (на ОДН) с 01.09.2022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9345983" y="6494379"/>
            <a:ext cx="2844430" cy="365209"/>
          </a:xfrm>
        </p:spPr>
        <p:txBody>
          <a:bodyPr/>
          <a:lstStyle/>
          <a:p>
            <a:fld id="{1D48D407-08C5-47B8-ADD5-6D960BAC5D0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4962" y="5964268"/>
            <a:ext cx="3672408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7485" y="965037"/>
            <a:ext cx="4838988" cy="889390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92 от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03.02.2022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(вступают в силу 01.09.2022) в Правила № 491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13.08.2006, добавлены следующие положения: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7485" y="2051962"/>
            <a:ext cx="1028994" cy="382999"/>
          </a:xfrm>
          <a:prstGeom prst="roundRect">
            <a:avLst/>
          </a:prstGeom>
          <a:solidFill>
            <a:srgbClr val="0BFFDB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29(1)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94" y="6432267"/>
            <a:ext cx="6528062" cy="31323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87485" y="2633201"/>
            <a:ext cx="1028994" cy="382999"/>
          </a:xfrm>
          <a:prstGeom prst="roundRect">
            <a:avLst/>
          </a:prstGeom>
          <a:solidFill>
            <a:srgbClr val="0BFFDB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29(2)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485" y="4266776"/>
            <a:ext cx="1028994" cy="382999"/>
          </a:xfrm>
          <a:prstGeom prst="roundRect">
            <a:avLst/>
          </a:prstGeom>
          <a:solidFill>
            <a:srgbClr val="0BFFDB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29(3)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7485" y="4853805"/>
            <a:ext cx="1028994" cy="382999"/>
          </a:xfrm>
          <a:prstGeom prst="roundRect">
            <a:avLst/>
          </a:prstGeom>
          <a:solidFill>
            <a:srgbClr val="0BFFDB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29(4)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485" y="5440834"/>
            <a:ext cx="1028994" cy="382999"/>
          </a:xfrm>
          <a:prstGeom prst="roundRect">
            <a:avLst/>
          </a:prstGeom>
          <a:solidFill>
            <a:srgbClr val="0BFFDB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29(5)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7485" y="5944592"/>
            <a:ext cx="4226744" cy="382998"/>
          </a:xfrm>
          <a:prstGeom prst="roundRect">
            <a:avLst/>
          </a:prstGeom>
          <a:solidFill>
            <a:srgbClr val="0BFFDB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Правилам № 491 от 13.08.2006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702718" y="2051962"/>
            <a:ext cx="7272808" cy="382999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вносит содержательных изменений, повторяет часть положений п. 29 (в действующей редакции)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702718" y="2632496"/>
            <a:ext cx="10081120" cy="1468784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 начисление платы за КРСОИ (на ОДН):</a:t>
            </a:r>
          </a:p>
          <a:p>
            <a:pPr algn="just"/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«а» ― в МКД без ОДПУ, по истечении 3 месяцев со дня выхода его из строя;  </a:t>
            </a:r>
          </a:p>
          <a:p>
            <a:pPr algn="just"/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«б»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 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ОДПУ;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«в»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 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ОДПУ при наличии решения ОСС о расчете исходя из среднемесячного объема;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«г»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в МКД с ОДПУ при наличии решения ОСС о расчете исходя из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показаний ОДПУ;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«д» ― в МКД с автоматизированной информационно-измерительной системой учета потребления коммунальных услуг и ресурсов;</a:t>
            </a:r>
          </a:p>
          <a:p>
            <a:pPr algn="just"/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«е»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случае, если объем КРСОИ (на ОДН) составит отрицательную величину.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02718" y="4266775"/>
            <a:ext cx="7272808" cy="382999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 случаи перерасчета (корректировки) платы за КРСОИ (на ОДН)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702718" y="4853805"/>
            <a:ext cx="10081120" cy="382999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 отражение начисления платы за КРСОИ (на ОДН) в платежном документе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702718" y="5439858"/>
            <a:ext cx="7272808" cy="382999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 изменение платы за КРСОИ (на ОДН) в случае изменения тарифов, нормативов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75960" y="5944590"/>
            <a:ext cx="7007877" cy="383000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расчета среднемесячного объема потребления и порядок перерасчета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(корректировки) платы за КРСОИ (на ОДН)</a:t>
            </a:r>
          </a:p>
        </p:txBody>
      </p:sp>
    </p:spTree>
    <p:extLst>
      <p:ext uri="{BB962C8B-B14F-4D97-AF65-F5344CB8AC3E}">
        <p14:creationId xmlns:p14="http://schemas.microsoft.com/office/powerpoint/2010/main" val="4825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33" name="AutoShape 2" descr="https://bmskirov.ru/upload/resize_cache/webp/iblock/bfe/bfe8ee13e8430fcdbb14874723feaa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122" y="185472"/>
            <a:ext cx="7085046" cy="582293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Отдельные особенности начисления платы за КРСОИ (на ОДН)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9345983" y="6494379"/>
            <a:ext cx="2844430" cy="365209"/>
          </a:xfrm>
        </p:spPr>
        <p:txBody>
          <a:bodyPr/>
          <a:lstStyle/>
          <a:p>
            <a:fld id="{1D48D407-08C5-47B8-ADD5-6D960BAC5D0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4962" y="5964268"/>
            <a:ext cx="3672408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122" y="1269554"/>
            <a:ext cx="5343044" cy="463769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Плата за КРСОИ (на ОДН):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94" y="6119035"/>
            <a:ext cx="6528062" cy="62646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32903" y="4756597"/>
            <a:ext cx="5343044" cy="887055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утверждена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общим собранием собственников помещений / членов товарищества / членов кооператива, ОМСУ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55246" y="2124319"/>
            <a:ext cx="5343044" cy="887055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начисляется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применяемого размера платы за содержание жилого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(утвержденного на ОСС, ОМСУ, по открытому конкурсу)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45655" y="3399236"/>
            <a:ext cx="5343044" cy="887055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ачисляется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предоставления в МКД соответствующей коммунальной услуги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вывода внутридомовых инженерных систем коммунальных ресурсов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МОП (письмо Минстроя России № 45099-АЧ/04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30.12.2016)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5089" y="3397652"/>
            <a:ext cx="5343044" cy="887055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начисляется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собственникам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(в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нежилых)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 независимо от наличия у помещений подключения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внутридомовым инженерным системам, выхода в МОП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2122" y="2124320"/>
            <a:ext cx="5343044" cy="887054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платежном документе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отдельной строкой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виду коммунальных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(п. 29, 29(4) Правил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491 от 13.08.2006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88" y="4881271"/>
            <a:ext cx="1519980" cy="15199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40" y="4786727"/>
            <a:ext cx="1519980" cy="15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03518" y="6349638"/>
            <a:ext cx="3168352" cy="36520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606" y="1269554"/>
            <a:ext cx="4162424" cy="741143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ПЕРЕРАСЧЕТ (КОРРЕКТИРОВКА) платы за КРСОИ производится: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871070" y="1352093"/>
            <a:ext cx="960289" cy="576064"/>
          </a:xfrm>
          <a:prstGeom prst="rightArrow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6037592" y="1269554"/>
                <a:ext cx="5746245" cy="741143"/>
              </a:xfrm>
              <a:prstGeom prst="roundRect">
                <a:avLst/>
              </a:prstGeom>
              <a:solidFill>
                <a:srgbClr val="00CC99"/>
              </a:solidFill>
              <a:ln>
                <a:solidFill>
                  <a:srgbClr val="009393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кр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пр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92" y="1269554"/>
                <a:ext cx="5746245" cy="74114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939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82" y="5757313"/>
            <a:ext cx="2952328" cy="99698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0375" y="201756"/>
            <a:ext cx="5147543" cy="565894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платы за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КРСОИ (на ОДН)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01.09.2022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633873" y="2163781"/>
            <a:ext cx="553681" cy="491963"/>
          </a:xfrm>
          <a:prstGeom prst="rightArrow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6037591" y="2816549"/>
                <a:ext cx="5746245" cy="262946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кр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― совокупный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период перерасчета размер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КРСОИ (на ОДН) </a:t>
                </a:r>
                <a:b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объеме, приходящемся 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жилое/нежилое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помещение в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МКД,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определенном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формулам 11-12(2), 17, 20(2), 24 и 28 приложения №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к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Правилам № 354 от 06.05.2011 исходя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показаний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ОДПУ;</a:t>
                </a:r>
              </a:p>
              <a:p>
                <a:pPr algn="just"/>
                <a:endPara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п</m:t>
                        </m:r>
                        <m: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р</m:t>
                        </m:r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― совокупный за период перерасчета размер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платы за КРСОИ (на ОДН) в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отношении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жилого/нежилого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помещения в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МКД,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определенный в соответствии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</a:t>
                </a:r>
                <a:r>
                  <a:rPr lang="ru-RU" sz="1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«а» или «в» п. 29(2) Правил </a:t>
                </a:r>
                <a:b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 491 от 13.08.2006.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91" y="2816549"/>
                <a:ext cx="5746245" cy="262946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939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ый прямоугольник 11"/>
          <p:cNvSpPr/>
          <p:nvPr/>
        </p:nvSpPr>
        <p:spPr>
          <a:xfrm>
            <a:off x="358016" y="2122689"/>
            <a:ext cx="4162424" cy="1127827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по истечении каждого календарного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I квартала года, следующег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расчетным годом;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8016" y="3408388"/>
            <a:ext cx="4153014" cy="1127827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―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прекращении управления МКД лицом, осуществляющим управление МКД;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8606" y="4670175"/>
            <a:ext cx="4153014" cy="1127827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―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принятии на ОСС решения об определении размера расходов на оплату КРСОИ исходя из показаний ОДПУ</a:t>
            </a:r>
          </a:p>
        </p:txBody>
      </p:sp>
      <p:cxnSp>
        <p:nvCxnSpPr>
          <p:cNvPr id="21" name="Прямая соединительная линия 20"/>
          <p:cNvCxnSpPr>
            <a:stCxn id="12" idx="2"/>
            <a:endCxn id="18" idx="0"/>
          </p:cNvCxnSpPr>
          <p:nvPr/>
        </p:nvCxnSpPr>
        <p:spPr>
          <a:xfrm flipH="1">
            <a:off x="2434523" y="3250516"/>
            <a:ext cx="4705" cy="157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4" idx="2"/>
            <a:endCxn id="12" idx="0"/>
          </p:cNvCxnSpPr>
          <p:nvPr/>
        </p:nvCxnSpPr>
        <p:spPr>
          <a:xfrm>
            <a:off x="2429818" y="2010697"/>
            <a:ext cx="9410" cy="111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8" idx="2"/>
            <a:endCxn id="19" idx="0"/>
          </p:cNvCxnSpPr>
          <p:nvPr/>
        </p:nvCxnSpPr>
        <p:spPr>
          <a:xfrm flipH="1">
            <a:off x="2425113" y="4536215"/>
            <a:ext cx="9410" cy="133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7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03518" y="6349638"/>
            <a:ext cx="3168352" cy="36520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0374" y="1545367"/>
            <a:ext cx="3762623" cy="4802281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наличие в МКД большого количества оборудования, входящего в состав общего имущества и потребляющего коммунальные ресурсы;</a:t>
            </a:r>
          </a:p>
          <a:p>
            <a:pPr algn="just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низкая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МКД, отсутствие проводимых в МКД мероприятий по повышению энергосбережения МКД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отсутствие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ИПУ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помещениях МКД;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несанкционированное вмешательство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несанкционированное подключение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внутридомовым инженерным системам;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занижение показаний ИПУ, несвоевременная передача, отсутствие передачи показаний ИПУ;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аварийные ситуации во внутридомовых инженерных системах.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0375" y="201756"/>
            <a:ext cx="5147543" cy="565894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объемы КРСОИ (на ОДН)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0375" y="886922"/>
            <a:ext cx="3762623" cy="543835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большого объема КРСОИ (на ОДН):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5046" y="888640"/>
            <a:ext cx="7200800" cy="542117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снижения объема КРСОИ (на ОДН)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38" y="6439471"/>
            <a:ext cx="6528062" cy="349922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4655046" y="1547357"/>
            <a:ext cx="7189821" cy="4800291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проведение в МКД мероприятий по энергосбережению и повышению энергетической эффективности согласно ФЗ № 261 от 23.11.2009, ПП МО № 933/42 от 09.12.2019;</a:t>
            </a:r>
          </a:p>
          <a:p>
            <a:pPr algn="just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установки, замены ИПУ путем применения повышающих коэффициентов, выявления количества фактически проживающих в жилых помещениях без ИПУ (п. 42, 43, 50, 54, 60 Правил № 354 от 06.05.2011);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на ПУ контрольных пломб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индикаторов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антимагнитных пломб,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пломб </a:t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устройств, позволяющих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факт несанкционированного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вмешательства </a:t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«г(1)» п. 32, 81(11) Правил № 354 от 06.05.2011);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проверок внутриквартирного оборудования, оборудования в МОП (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«б» </a:t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32, п. 62 Правил № 354 от 06.05.2011, п. 13 Правил № 491 от 13.08.2006) для выявления несанкционированного подключения;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достоверности показаний ИПУ, снятие показаний ИПУ при их не передаче, проверка состояния ИПУ для выявления несанкционированного вмешательства в его работу (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«е(1)», «ж» п. 31,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«г» п. 32, п. 61, 81(11), 82, 83, 84 Правил № 354 от 06.05.2011);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своевременное устранение аварийных ситуаций во внутридомовых инженерных сетях;</a:t>
            </a:r>
          </a:p>
        </p:txBody>
      </p:sp>
    </p:spTree>
    <p:extLst>
      <p:ext uri="{BB962C8B-B14F-4D97-AF65-F5344CB8AC3E}">
        <p14:creationId xmlns:p14="http://schemas.microsoft.com/office/powerpoint/2010/main" val="236206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6734" y="278172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2E627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2E62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1408" y="5654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36583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6462" y="6357824"/>
            <a:ext cx="3335407" cy="365209"/>
          </a:xfrm>
        </p:spPr>
        <p:txBody>
          <a:bodyPr/>
          <a:lstStyle/>
          <a:p>
            <a:r>
              <a:rPr lang="ru-RU" dirty="0" smtClean="0"/>
              <a:t>        </a:t>
            </a:r>
            <a:fld id="{1D48D407-08C5-47B8-ADD5-6D960BAC5D0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2037" y="561315"/>
            <a:ext cx="698477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dirty="0" smtClean="0">
                <a:ln w="0"/>
                <a:solidFill>
                  <a:srgbClr val="0093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семинара по начислению платы за КРСОИ (на ОДН)</a:t>
            </a:r>
            <a:endParaRPr lang="ru-RU" sz="2500" b="0" cap="none" spc="0" dirty="0">
              <a:ln w="0"/>
              <a:solidFill>
                <a:srgbClr val="0093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5993" y="1423089"/>
            <a:ext cx="7776864" cy="4486423"/>
          </a:xfrm>
          <a:prstGeom prst="roundRect">
            <a:avLst/>
          </a:prstGeom>
          <a:solidFill>
            <a:srgbClr val="0BFF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регулирование;</a:t>
            </a:r>
          </a:p>
          <a:p>
            <a:pPr algn="just"/>
            <a:endParaRPr lang="ru-RU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Изменения по начислению платы за КРСОИ (на ОДН) с 01.01.2017;</a:t>
            </a:r>
          </a:p>
          <a:p>
            <a:pPr algn="just"/>
            <a:endParaRPr lang="ru-RU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Начисление платы за КРСОИ (на ОДН) в МКД с ОДПУ: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расчет платы за КРСОИ (на ОДН) по нормативу;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площади МОП в МКД, используемые при расчете платы за КРСОИ (на ОДН);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расчет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КРСОИ (на ОДН) по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показаниям ОДПУ и автоматизированной системы учета;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расчет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КРСОИ (на ОДН) по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среднемесячному объему потребления;</a:t>
            </a:r>
          </a:p>
          <a:p>
            <a:pPr algn="just"/>
            <a:endParaRPr lang="ru-RU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платы за КРСОИ (на ОДН) в МКД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ОДПУ;</a:t>
            </a:r>
          </a:p>
          <a:p>
            <a:pPr algn="just"/>
            <a:endParaRPr lang="ru-RU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Изменения в начислении платы за КРСОИ (на ОДН) с 01.09.2022;</a:t>
            </a:r>
          </a:p>
          <a:p>
            <a:pPr algn="just"/>
            <a:endParaRPr lang="ru-RU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Отдельные особенности начисления платы за КРСОИ (на ОДН);</a:t>
            </a:r>
          </a:p>
          <a:p>
            <a:pPr algn="just"/>
            <a:endParaRPr lang="ru-RU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Корректировка платы за КРСОИ (на ОДН) в МКД после 01.09.2022;</a:t>
            </a:r>
          </a:p>
          <a:p>
            <a:pPr algn="just"/>
            <a:endParaRPr lang="ru-RU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Большие объемы КРСОИ (на ОДН)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94" y="6119035"/>
            <a:ext cx="6528062" cy="6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33" name="AutoShape 2" descr="https://bmskirov.ru/upload/resize_cache/webp/iblock/bfe/bfe8ee13e8430fcdbb14874723feaa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122" y="185472"/>
            <a:ext cx="7085046" cy="582293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Нормативно-правовое регулирование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9345983" y="6494379"/>
            <a:ext cx="2844430" cy="365209"/>
          </a:xfrm>
        </p:spPr>
        <p:txBody>
          <a:bodyPr/>
          <a:lstStyle/>
          <a:p>
            <a:fld id="{1D48D407-08C5-47B8-ADD5-6D960BAC5D0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65820" y="1019392"/>
            <a:ext cx="2151892" cy="396000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01.01.2017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4962" y="5964268"/>
            <a:ext cx="3672408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947015" y="5977919"/>
            <a:ext cx="3001735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6954" y="932939"/>
            <a:ext cx="0" cy="57440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8039421" y="1019392"/>
            <a:ext cx="2160240" cy="396000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01.01.2017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746943" y="1935472"/>
            <a:ext cx="2592288" cy="964043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способы управления МКД, способ управления МКД не выбран, не реализован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745622" y="5723295"/>
            <a:ext cx="2592288" cy="637296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№ 354 от 06.05.2011 (п. 40, 44-48, 50, 54)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745622" y="3415911"/>
            <a:ext cx="2592288" cy="637296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на ОДН – </a:t>
            </a:r>
            <a:r>
              <a:rPr lang="ru-RU" sz="1400" b="1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коммунальная услуга</a:t>
            </a:r>
            <a:endParaRPr lang="ru-RU" sz="1400" b="1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2878861" y="1516429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5400000">
            <a:off x="2878861" y="3000552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2878861" y="4154244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7677719">
            <a:off x="7652399" y="1483345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2899586">
            <a:off x="10284977" y="1478889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426735" y="1935472"/>
            <a:ext cx="2520280" cy="713654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МКД УО, ТСЖ, ЖСК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345983" y="1935472"/>
            <a:ext cx="2520280" cy="1315941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управление МКД, способ управления МКД не выбран, не реализован (в </a:t>
            </a:r>
            <a:r>
              <a:rPr lang="ru-RU" sz="1400" dirty="0" err="1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управлении МКД временной УО, назначенной ОМСУ)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426735" y="3676063"/>
            <a:ext cx="2520280" cy="637296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КРСОИ (на ОДН) – </a:t>
            </a:r>
            <a:r>
              <a:rPr lang="ru-RU" sz="1400" b="1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жилищная услуга</a:t>
            </a:r>
            <a:endParaRPr lang="ru-RU" sz="1400" b="1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9345983" y="3674143"/>
            <a:ext cx="2524284" cy="637296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КРСОИ (на ОДН) – </a:t>
            </a:r>
            <a:r>
              <a:rPr lang="ru-RU" sz="1400" b="1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коммунальная услуга</a:t>
            </a:r>
            <a:endParaRPr lang="ru-RU" sz="1400" b="1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745622" y="4569603"/>
            <a:ext cx="2592288" cy="637296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Исполнителем услуги может быть: УО, ТСЖ, ЖСК, РСО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трелка вправо 67"/>
          <p:cNvSpPr/>
          <p:nvPr/>
        </p:nvSpPr>
        <p:spPr>
          <a:xfrm rot="5400000">
            <a:off x="2878861" y="5307936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7528810" y="3000552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10449192" y="3305617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426735" y="4825847"/>
            <a:ext cx="2520280" cy="637296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Исполнителем может быть только: УО, ТСЖ, ЖСК</a:t>
            </a:r>
            <a:endParaRPr lang="ru-RU" sz="1400" b="1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9345983" y="4825847"/>
            <a:ext cx="2520280" cy="637296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только РСО</a:t>
            </a:r>
            <a:endParaRPr lang="ru-RU" sz="1400" b="1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 rot="5400000">
            <a:off x="7528810" y="4412442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 rot="5400000">
            <a:off x="10449192" y="4412442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446612" y="5964268"/>
            <a:ext cx="2520280" cy="637296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9.1-9.3 ст. 156 ЖК РФ, </a:t>
            </a:r>
            <a:b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№ 491 </a:t>
            </a:r>
            <a:r>
              <a:rPr lang="ru-RU" sz="1400" dirty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13.08.2006 </a:t>
            </a:r>
            <a:r>
              <a:rPr lang="ru-RU" sz="1400" dirty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</a:t>
            </a:r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29)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 rot="5400000">
            <a:off x="7523970" y="5556544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 rot="5400000">
            <a:off x="10449192" y="5556544"/>
            <a:ext cx="325810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9345983" y="5964268"/>
            <a:ext cx="2520280" cy="637296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№ </a:t>
            </a:r>
            <a:r>
              <a:rPr lang="ru-RU" sz="1400" dirty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354 от 06.05.2011 (п. </a:t>
            </a:r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 44-48</a:t>
            </a:r>
            <a:r>
              <a:rPr lang="ru-RU" sz="1400" dirty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50, 54)</a:t>
            </a:r>
          </a:p>
        </p:txBody>
      </p:sp>
    </p:spTree>
    <p:extLst>
      <p:ext uri="{BB962C8B-B14F-4D97-AF65-F5344CB8AC3E}">
        <p14:creationId xmlns:p14="http://schemas.microsoft.com/office/powerpoint/2010/main" val="20619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33" name="AutoShape 2" descr="https://bmskirov.ru/upload/resize_cache/webp/iblock/bfe/bfe8ee13e8430fcdbb14874723feaa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122" y="185472"/>
            <a:ext cx="7085046" cy="582293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по начислению платы за КРСОИ (на ОДН) с 01.01.2017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9345983" y="6494379"/>
            <a:ext cx="2844430" cy="365209"/>
          </a:xfrm>
        </p:spPr>
        <p:txBody>
          <a:bodyPr/>
          <a:lstStyle/>
          <a:p>
            <a:fld id="{1D48D407-08C5-47B8-ADD5-6D960BAC5D0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054324" y="973779"/>
            <a:ext cx="2151892" cy="396000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01.01.2017-31.05.2017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4962" y="5964268"/>
            <a:ext cx="3672408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947015" y="5977919"/>
            <a:ext cx="3001735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27693" y="972003"/>
            <a:ext cx="2151892" cy="396000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01.06.2017-10.08.2017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54324" y="3966641"/>
            <a:ext cx="2151892" cy="396000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10.08.2017-01.09.2022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27693" y="3966641"/>
            <a:ext cx="2151892" cy="396000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01.09.2022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116954" y="932939"/>
            <a:ext cx="0" cy="57440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43018" y="3797288"/>
            <a:ext cx="1154787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392122" y="3329709"/>
            <a:ext cx="360040" cy="36004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узел 44"/>
          <p:cNvSpPr/>
          <p:nvPr/>
        </p:nvSpPr>
        <p:spPr>
          <a:xfrm>
            <a:off x="6172177" y="3329709"/>
            <a:ext cx="360040" cy="36004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392122" y="6314359"/>
            <a:ext cx="360040" cy="36004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6172177" y="6314359"/>
            <a:ext cx="360040" cy="36004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22803" y="1580653"/>
            <a:ext cx="4405096" cy="701873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9.1, 9.2 ст. 156 ЖК РФ (в ред. ФЗ № 267-ФЗ от 03.07.2016), п. 29 Правил № 491 от 13.08.2006, Распоряжение </a:t>
            </a:r>
            <a:r>
              <a:rPr lang="ru-RU" sz="1400" dirty="0" err="1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МинЖКХ</a:t>
            </a:r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№ 200-РВ от 20.10.2016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22803" y="2483391"/>
            <a:ext cx="4405095" cy="701873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начисление платы за КРСОИ (на ОДН) </a:t>
            </a:r>
            <a:r>
              <a:rPr lang="ru-RU" sz="1400" b="1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объемов, не превышающих норматив</a:t>
            </a:r>
            <a:endParaRPr lang="ru-RU" sz="1400" b="1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38281" y="1823577"/>
            <a:ext cx="444187" cy="216024"/>
          </a:xfrm>
          <a:prstGeom prst="notched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с вырезом 52"/>
          <p:cNvSpPr/>
          <p:nvPr/>
        </p:nvSpPr>
        <p:spPr>
          <a:xfrm>
            <a:off x="238280" y="2722282"/>
            <a:ext cx="444187" cy="216024"/>
          </a:xfrm>
          <a:prstGeom prst="notched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06010" y="1580653"/>
            <a:ext cx="4405096" cy="701873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9.1, 9.2 ст. 156 ЖК РФ (в ред. ФЗ № 267-ФЗ от 03.07.2016), п. 29 Правил № 491 от 13.08.2006,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МинЖКХ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№ 63-РВ от 22.05.2017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901091" y="2483391"/>
            <a:ext cx="4405095" cy="701873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начисление платы за КРСОИ (на ОДН) </a:t>
            </a:r>
            <a:r>
              <a:rPr lang="ru-RU" sz="1400" b="1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исходя из норматива</a:t>
            </a:r>
            <a:endParaRPr lang="ru-RU" sz="1400" b="1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трелка вправо с вырезом 79"/>
          <p:cNvSpPr/>
          <p:nvPr/>
        </p:nvSpPr>
        <p:spPr>
          <a:xfrm>
            <a:off x="6286929" y="1823577"/>
            <a:ext cx="444187" cy="216024"/>
          </a:xfrm>
          <a:prstGeom prst="notched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с вырезом 80"/>
          <p:cNvSpPr/>
          <p:nvPr/>
        </p:nvSpPr>
        <p:spPr>
          <a:xfrm>
            <a:off x="6286929" y="2722282"/>
            <a:ext cx="444187" cy="216024"/>
          </a:xfrm>
          <a:prstGeom prst="notched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22803" y="4463157"/>
            <a:ext cx="4405096" cy="844428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9.1,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 156 ЖК РФ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ред. ФЗ № 258-ФЗ от 29.07.2017)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 29 Правил № 491 </a:t>
            </a:r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13.08.2006,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МинЖКХ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№ 63-РВ от 22.05.2017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32117" y="5424614"/>
            <a:ext cx="4405095" cy="1173532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начисление платы за КРСОИ (на ОДН) исходя из норматива, показаний ОДПУ, автоматизированной системы учета, среднемесячного объема.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корректировки по показаниям ОДПУ не утвержден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трелка вправо с вырезом 83"/>
          <p:cNvSpPr/>
          <p:nvPr/>
        </p:nvSpPr>
        <p:spPr>
          <a:xfrm>
            <a:off x="233308" y="4805560"/>
            <a:ext cx="444187" cy="216024"/>
          </a:xfrm>
          <a:prstGeom prst="notched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с вырезом 84"/>
          <p:cNvSpPr/>
          <p:nvPr/>
        </p:nvSpPr>
        <p:spPr>
          <a:xfrm>
            <a:off x="240797" y="5903368"/>
            <a:ext cx="444187" cy="216024"/>
          </a:xfrm>
          <a:prstGeom prst="notched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896697" y="4463157"/>
            <a:ext cx="4405096" cy="844428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9.1, 9.2, 9.3 ст. 156 ЖК РФ (в ред. ФЗ № 258-ФЗ от 29.07.2017), п. 29,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29(1)-29(5)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№ 491 от 13.08.2006,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указанным Правилам,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МинЖКХ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№ 63-РВ от 22.05.2017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906011" y="5424614"/>
            <a:ext cx="4405095" cy="1138334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начисление платы за КРСОИ (на ОДН) исходя из норматива, показаний ОДПУ, автоматизированной системы учета, среднемесячного объема. </a:t>
            </a:r>
            <a:r>
              <a:rPr lang="ru-RU" sz="1400" b="1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корректировки по показаниям ОДПУ</a:t>
            </a:r>
            <a:endParaRPr lang="ru-RU" sz="1400" b="1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Стрелка вправо с вырезом 87"/>
          <p:cNvSpPr/>
          <p:nvPr/>
        </p:nvSpPr>
        <p:spPr>
          <a:xfrm>
            <a:off x="6274985" y="4805560"/>
            <a:ext cx="444187" cy="216024"/>
          </a:xfrm>
          <a:prstGeom prst="notched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право с вырезом 88"/>
          <p:cNvSpPr/>
          <p:nvPr/>
        </p:nvSpPr>
        <p:spPr>
          <a:xfrm>
            <a:off x="6286928" y="5903368"/>
            <a:ext cx="444187" cy="216024"/>
          </a:xfrm>
          <a:prstGeom prst="notched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33" name="AutoShape 2" descr="https://bmskirov.ru/upload/resize_cache/webp/iblock/bfe/bfe8ee13e8430fcdbb14874723feaa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122" y="185472"/>
            <a:ext cx="7085046" cy="582293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Начисление платы за КРСОИ (на ОДН) в МКД с ОДПУ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9345983" y="6494379"/>
            <a:ext cx="2844430" cy="365209"/>
          </a:xfrm>
        </p:spPr>
        <p:txBody>
          <a:bodyPr/>
          <a:lstStyle/>
          <a:p>
            <a:fld id="{1D48D407-08C5-47B8-ADD5-6D960BAC5D0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4962" y="5964268"/>
            <a:ext cx="3672408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357695" y="5148980"/>
            <a:ext cx="7488832" cy="698288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9.2 ст. 156 ЖК РФ – НПА, регламентирует порядок начисления 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платы за КРСОИ (на ОДН) в МКД с ОДПУ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четверенная стрелка 5"/>
          <p:cNvSpPr/>
          <p:nvPr/>
        </p:nvSpPr>
        <p:spPr>
          <a:xfrm>
            <a:off x="3574926" y="1862511"/>
            <a:ext cx="4968552" cy="2215355"/>
          </a:xfrm>
          <a:prstGeom prst="quadArrow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начисления платы за КРСОИ (на ОДН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МКД с ОДПУ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27054" y="1031032"/>
            <a:ext cx="2750114" cy="701873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норматива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674752" y="2644455"/>
            <a:ext cx="3253101" cy="701873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среднемесячного объема потребления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Условие:</a:t>
            </a:r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ОСС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45494" y="2605700"/>
            <a:ext cx="3304019" cy="728976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показаний АСКУЭ,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Условие:</a:t>
            </a:r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указанной системы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407192" y="4164069"/>
            <a:ext cx="3304019" cy="701873"/>
          </a:xfrm>
          <a:prstGeom prst="roundRect">
            <a:avLst/>
          </a:prstGeom>
          <a:solidFill>
            <a:schemeClr val="bg1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показаний ОДПУ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Условие:</a:t>
            </a:r>
            <a:r>
              <a:rPr lang="ru-RU" sz="1400" dirty="0" smtClean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ОСС</a:t>
            </a:r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8721" y="6044372"/>
            <a:ext cx="8640960" cy="569665"/>
          </a:xfrm>
          <a:prstGeom prst="rect">
            <a:avLst/>
          </a:prstGeom>
          <a:ln>
            <a:solidFill>
              <a:srgbClr val="009393"/>
            </a:solidFill>
          </a:ln>
          <a:effectLst>
            <a:glow rad="101600">
              <a:srgbClr val="009393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платы за КРСОИ (на ОДН) исходя из норматива, среднемесячного объема потребления предусмотрена корректировка исходя из показаний ОДПУ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33" name="AutoShape 2" descr="https://bmskirov.ru/upload/resize_cache/webp/iblock/bfe/bfe8ee13e8430fcdbb14874723feaa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122" y="185472"/>
            <a:ext cx="7085046" cy="582293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 платы за КРСОИ (на ОДН) по нормативу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9345983" y="6494379"/>
            <a:ext cx="2844430" cy="365209"/>
          </a:xfrm>
        </p:spPr>
        <p:txBody>
          <a:bodyPr/>
          <a:lstStyle/>
          <a:p>
            <a:fld id="{1D48D407-08C5-47B8-ADD5-6D960BAC5D0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4962" y="5964268"/>
            <a:ext cx="3672408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2394392" y="1102717"/>
                <a:ext cx="6984776" cy="1133036"/>
              </a:xfrm>
              <a:prstGeom prst="roundRect">
                <a:avLst/>
              </a:prstGeom>
              <a:solidFill>
                <a:srgbClr val="00CC99"/>
              </a:solidFill>
              <a:ln>
                <a:solidFill>
                  <a:srgbClr val="009393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ОДН</m:t>
                          </m:r>
                        </m:sup>
                      </m:sSubSup>
                      <m:r>
                        <a:rPr lang="ru-RU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ОДН</m:t>
                          </m:r>
                        </m:sup>
                      </m:sSup>
                      <m:r>
                        <a:rPr lang="ru-RU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ОИ</m:t>
                          </m:r>
                        </m:sup>
                      </m:sSup>
                      <m:r>
                        <a:rPr lang="ru-RU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∗</m:t>
                      </m:r>
                      <m:f>
                        <m:fPr>
                          <m:ctrlP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ru-RU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об</m:t>
                              </m:r>
                            </m:sup>
                          </m:sSup>
                        </m:den>
                      </m:f>
                      <m:r>
                        <a:rPr lang="en-US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Т</m:t>
                          </m:r>
                        </m:e>
                        <m:sup>
                          <m: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КР</m:t>
                          </m:r>
                        </m:sup>
                      </m:sSup>
                    </m:oMath>
                  </m:oMathPara>
                </a14:m>
                <a:endParaRPr lang="ru-RU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92" y="1102717"/>
                <a:ext cx="6984776" cy="113303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939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398999" y="3161332"/>
                <a:ext cx="6984776" cy="28803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ОДН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норматив потребления КРСОИ, утвержденный Распоряжением </a:t>
                </a:r>
                <a:r>
                  <a:rPr lang="ru-RU" sz="1400" dirty="0" err="1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МинЖКХ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 № 63-РВ от 22.05.2017, в зависимости от степени благоустройства и конструктивных особенностей МКД;</a:t>
                </a:r>
              </a:p>
              <a:p>
                <a:endParaRPr lang="ru-RU" sz="1400" dirty="0" smtClean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И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площадь МОП в МКД согласно Распоряжению </a:t>
                </a:r>
                <a:r>
                  <a:rPr lang="ru-RU" sz="1400" dirty="0" err="1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МинЖКХ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 № 63-РВ от 22.05.2017</a:t>
                </a:r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400" dirty="0" smtClean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общая площадь жилого/нежилого помещения в МКД;</a:t>
                </a: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об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общая площадь жилых и нежилых помещений в МКД;</a:t>
                </a: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КР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тариф на соответствующий коммунальный ресурс</a:t>
                </a:r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99" y="3161332"/>
                <a:ext cx="6984776" cy="288032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939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трелка вправо 20"/>
          <p:cNvSpPr/>
          <p:nvPr/>
        </p:nvSpPr>
        <p:spPr>
          <a:xfrm rot="5400000">
            <a:off x="5653029" y="2512304"/>
            <a:ext cx="467502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94" y="6119035"/>
            <a:ext cx="6528062" cy="626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3" y="2565698"/>
            <a:ext cx="1475135" cy="14751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54" y="2565697"/>
            <a:ext cx="1475135" cy="14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solidFill>
                  <a:prstClr val="black"/>
                </a:solidFill>
                <a:latin typeface="Proxima Nova Rg"/>
              </a:rPr>
              <a:t>ВЛАСТЬ ДЛЯ ЧЕЛОВЕКА</a:t>
            </a:r>
          </a:p>
        </p:txBody>
      </p:sp>
      <p:sp>
        <p:nvSpPr>
          <p:cNvPr id="33" name="AutoShape 2" descr="https://bmskirov.ru/upload/resize_cache/webp/iblock/bfe/bfe8ee13e8430fcdbb14874723feaa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0375" y="201756"/>
            <a:ext cx="5147543" cy="565894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Площади МОП в МКД, используемые при расчете платы за КРСОИ (на ОДН)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Номер слайда 69"/>
          <p:cNvSpPr>
            <a:spLocks noGrp="1"/>
          </p:cNvSpPr>
          <p:nvPr>
            <p:ph type="sldNum" sz="quarter" idx="12"/>
          </p:nvPr>
        </p:nvSpPr>
        <p:spPr>
          <a:xfrm>
            <a:off x="9345983" y="6494379"/>
            <a:ext cx="2844430" cy="365209"/>
          </a:xfrm>
        </p:spPr>
        <p:txBody>
          <a:bodyPr/>
          <a:lstStyle/>
          <a:p>
            <a:fld id="{1D48D407-08C5-47B8-ADD5-6D960BAC5D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7707" y="2894548"/>
            <a:ext cx="2235200" cy="1736725"/>
          </a:xfrm>
          <a:prstGeom prst="roundRect">
            <a:avLst/>
          </a:prstGeom>
          <a:solidFill>
            <a:srgbClr val="FFFFFF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лестницы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7707" y="944878"/>
            <a:ext cx="2235200" cy="1736725"/>
          </a:xfrm>
          <a:prstGeom prst="roundRect">
            <a:avLst/>
          </a:prstGeom>
          <a:solidFill>
            <a:srgbClr val="FFFFFF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ежквартирные лестничные площадки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32655" y="4786563"/>
            <a:ext cx="2235200" cy="1736725"/>
          </a:xfrm>
          <a:prstGeom prst="roundRect">
            <a:avLst/>
          </a:prstGeom>
          <a:solidFill>
            <a:srgbClr val="FFFFFF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колясочные,             помещения охраны (консьержей)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092301" y="2894548"/>
            <a:ext cx="2235200" cy="1736725"/>
          </a:xfrm>
          <a:prstGeom prst="roundRect">
            <a:avLst/>
          </a:prstGeom>
          <a:solidFill>
            <a:srgbClr val="FFFFFF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вестибюли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88063" y="913898"/>
            <a:ext cx="2235200" cy="1736725"/>
          </a:xfrm>
          <a:prstGeom prst="roundRect">
            <a:avLst/>
          </a:prstGeom>
          <a:solidFill>
            <a:srgbClr val="FFFFFF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амбуры,                  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67707" y="4844218"/>
            <a:ext cx="2235200" cy="1736725"/>
          </a:xfrm>
          <a:prstGeom prst="roundRect">
            <a:avLst/>
          </a:prstGeom>
          <a:solidFill>
            <a:srgbClr val="FFFFFF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коридоры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85" y="2229174"/>
            <a:ext cx="2451944" cy="225868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139641" y="986158"/>
            <a:ext cx="3888432" cy="1055412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Перечень МОП </a:t>
            </a: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МКД,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используемых </a:t>
            </a: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 расчете платы за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КРСОИ (на ОДН), определен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примечаний к приложениям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МинЖКХ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№ 63-РВ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39641" y="4846083"/>
            <a:ext cx="3888432" cy="1392023"/>
          </a:xfrm>
          <a:prstGeom prst="roundRect">
            <a:avLst/>
          </a:prstGeom>
          <a:solidFill>
            <a:srgbClr val="00CC99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размера расходов на оплату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КРСОИ в МКД не учитываются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чердаков, подвалов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МОП, не указанных в п. 1 примечаний к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приложениям № 1, 2 Распоряжения МинЖКХ МО № 63-РВ</a:t>
            </a:r>
          </a:p>
          <a:p>
            <a:pPr algn="ctr"/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7509435">
            <a:off x="3473219" y="2373510"/>
            <a:ext cx="288032" cy="596343"/>
          </a:xfrm>
          <a:prstGeom prst="downArrow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3458826" y="3395793"/>
            <a:ext cx="288032" cy="631896"/>
          </a:xfrm>
          <a:prstGeom prst="downArrow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4451359">
            <a:off x="3425765" y="4408974"/>
            <a:ext cx="288032" cy="684382"/>
          </a:xfrm>
          <a:prstGeom prst="downArrow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7303762">
            <a:off x="8525610" y="4423150"/>
            <a:ext cx="288032" cy="698638"/>
          </a:xfrm>
          <a:prstGeom prst="downArrow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5400000">
            <a:off x="8500409" y="3380640"/>
            <a:ext cx="288032" cy="662202"/>
          </a:xfrm>
          <a:prstGeom prst="downArrow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3466123">
            <a:off x="8525610" y="2408945"/>
            <a:ext cx="288032" cy="608136"/>
          </a:xfrm>
          <a:prstGeom prst="downArrow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33" name="AutoShape 2" descr="https://bmskirov.ru/upload/resize_cache/webp/iblock/bfe/bfe8ee13e8430fcdbb14874723feaa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122" y="185472"/>
            <a:ext cx="7085046" cy="582293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 платы за КРСОИ (на ОДН) по показаниям ОДПУ и автоматизированной системы учета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9345983" y="6494379"/>
            <a:ext cx="2844430" cy="365209"/>
          </a:xfrm>
        </p:spPr>
        <p:txBody>
          <a:bodyPr/>
          <a:lstStyle/>
          <a:p>
            <a:fld id="{1D48D407-08C5-47B8-ADD5-6D960BAC5D0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4962" y="5964268"/>
            <a:ext cx="3672408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2607449" y="1017209"/>
                <a:ext cx="6984776" cy="1133036"/>
              </a:xfrm>
              <a:prstGeom prst="roundRect">
                <a:avLst/>
              </a:prstGeom>
              <a:solidFill>
                <a:srgbClr val="00CC99"/>
              </a:solidFill>
              <a:ln>
                <a:solidFill>
                  <a:srgbClr val="009393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ОДН</m:t>
                          </m:r>
                        </m:sup>
                      </m:sSubSup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Д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Σ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неж.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Σ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жил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кр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∗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ru-RU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об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Т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КР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49" y="1017209"/>
                <a:ext cx="6984776" cy="113303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939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607449" y="2936083"/>
                <a:ext cx="6984776" cy="375838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Д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объем коммунального ресурса по показаниям ОДПУ;</a:t>
                </a: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неж.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― суммарный объем коммунального ресурса, потребленного в нежилых помещениях МКД, оборудованных и необорудованных ИПУ;</a:t>
                </a:r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 smtClean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жил.</m:t>
                        </m:r>
                      </m:sup>
                    </m:sSup>
                  </m:oMath>
                </a14:m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суммарный объем коммунального ресурса, потребленного в 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жилых помещениях МКД, </a:t>
                </a:r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оборудованных и необорудованных ИПУ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 smtClean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кр</m:t>
                        </m:r>
                      </m:sup>
                    </m:sSup>
                  </m:oMath>
                </a14:m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 коммунального ресурса, использованного для производства иной коммунальной услуги в МКД;</a:t>
                </a:r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общая площадь жилого/нежилого помещения в МКД;</a:t>
                </a: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об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общая площадь жилых и нежилых помещений в МКД;</a:t>
                </a: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КР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тариф на соответствующий коммунальный ресурс</a:t>
                </a:r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49" y="2936083"/>
                <a:ext cx="6984776" cy="375838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939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трелка вправо 20"/>
          <p:cNvSpPr/>
          <p:nvPr/>
        </p:nvSpPr>
        <p:spPr>
          <a:xfrm rot="5400000">
            <a:off x="5866086" y="2343387"/>
            <a:ext cx="467502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3" y="2262058"/>
            <a:ext cx="2045189" cy="1533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24" y="2410306"/>
            <a:ext cx="2045189" cy="15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63" y="61057"/>
            <a:ext cx="3727592" cy="871882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8207167" y="452776"/>
            <a:ext cx="41279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latin typeface="Proxima Nova Rg"/>
              </a:rPr>
              <a:t>ВЛАСТЬ ДЛЯ ЧЕЛОВЕКА</a:t>
            </a:r>
          </a:p>
        </p:txBody>
      </p:sp>
      <p:sp>
        <p:nvSpPr>
          <p:cNvPr id="33" name="AutoShape 2" descr="https://bmskirov.ru/upload/resize_cache/webp/iblock/bfe/bfe8ee13e8430fcdbb14874723feaa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122" y="185472"/>
            <a:ext cx="7085046" cy="582293"/>
          </a:xfrm>
          <a:prstGeom prst="roundRect">
            <a:avLst/>
          </a:prstGeom>
          <a:solidFill>
            <a:srgbClr val="009393"/>
          </a:solidFill>
          <a:ln>
            <a:solidFill>
              <a:srgbClr val="00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 платы за КРСОИ (на ОДН) исходя из среднемесячного объема потребления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9345983" y="6494379"/>
            <a:ext cx="2844430" cy="365209"/>
          </a:xfrm>
        </p:spPr>
        <p:txBody>
          <a:bodyPr/>
          <a:lstStyle/>
          <a:p>
            <a:fld id="{1D48D407-08C5-47B8-ADD5-6D960BAC5D0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4962" y="5964268"/>
            <a:ext cx="3672408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B1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2105521" y="957266"/>
                <a:ext cx="8136904" cy="1133036"/>
              </a:xfrm>
              <a:prstGeom prst="roundRect">
                <a:avLst/>
              </a:prstGeom>
              <a:solidFill>
                <a:srgbClr val="00CC99"/>
              </a:solidFill>
              <a:ln>
                <a:solidFill>
                  <a:srgbClr val="009393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ОДН</m:t>
                          </m:r>
                        </m:sup>
                      </m:sSubSup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ru-RU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𝒏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Σ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Д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Σ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жил.  и неж.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кр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)∗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ru-RU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об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Т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КР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21" y="957266"/>
                <a:ext cx="8136904" cy="113303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939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107690" y="2791833"/>
                <a:ext cx="8136904" cy="375838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1B1C1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количество расчетных периодов в прошедшем году, в которые объем коммунального ресурса определялся по показаниям ОДПУ;</a:t>
                </a: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p>
                        <m: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Д</m:t>
                        </m:r>
                      </m:sup>
                    </m:sSup>
                  </m:oMath>
                </a14:m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суммарный объем </a:t>
                </a:r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коммунального ресурса по показаниям 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ОДПУ за </a:t>
                </a:r>
                <a:r>
                  <a:rPr lang="en-US" sz="1400" b="1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расчетных периодов;</a:t>
                </a:r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жил.  и неж.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― суммарный объем коммунального ресурса, потребленного в жилых и нежилых помещениях МКД, оборудованных и необорудованных ИПУ, </a:t>
                </a:r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:r>
                  <a:rPr lang="en-US" sz="1400" b="1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расчетных периодов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 smtClean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кр</m:t>
                        </m:r>
                      </m:sup>
                    </m:sSup>
                  </m:oMath>
                </a14:m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 коммунального ресурса, использованного для производства иной коммунальной услуги в МКД, </a:t>
                </a:r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:r>
                  <a:rPr lang="en-US" sz="1400" b="1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расчетных периодов</a:t>
                </a:r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общая площадь жилого/нежилого помещения в МКД;</a:t>
                </a: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об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общая площадь жилых и нежилых помещений в МКД;</a:t>
                </a:r>
              </a:p>
              <a:p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  <m:sup>
                        <m:r>
                          <a:rPr lang="ru-RU" sz="1400" b="1" i="1" smtClean="0">
                            <a:solidFill>
                              <a:srgbClr val="1B1C1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КР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1B1C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― тариф на соответствующий коммунальный ресурс</a:t>
                </a:r>
                <a:endParaRPr lang="ru-RU" sz="1400" dirty="0">
                  <a:solidFill>
                    <a:srgbClr val="1B1C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690" y="2791833"/>
                <a:ext cx="8136904" cy="375838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939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трелка вправо 20"/>
          <p:cNvSpPr/>
          <p:nvPr/>
        </p:nvSpPr>
        <p:spPr>
          <a:xfrm rot="5400000">
            <a:off x="5940222" y="2325306"/>
            <a:ext cx="467502" cy="314322"/>
          </a:xfrm>
          <a:prstGeom prst="rightArrow">
            <a:avLst/>
          </a:prstGeom>
          <a:solidFill>
            <a:srgbClr val="00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091109"/>
            <a:ext cx="1859326" cy="18593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40" y="2152969"/>
            <a:ext cx="1859326" cy="18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33713</TotalTime>
  <Words>1515</Words>
  <Application>Microsoft Office PowerPoint</Application>
  <PresentationFormat>Произвольный</PresentationFormat>
  <Paragraphs>241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Proxima Nova Rg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Кудасов Вадим Сергеевич</dc:creator>
  <cp:lastModifiedBy>Пухов Игорь Владимирович</cp:lastModifiedBy>
  <cp:revision>1032</cp:revision>
  <cp:lastPrinted>2022-08-30T09:18:20Z</cp:lastPrinted>
  <dcterms:created xsi:type="dcterms:W3CDTF">2021-08-13T12:31:10Z</dcterms:created>
  <dcterms:modified xsi:type="dcterms:W3CDTF">2022-08-30T12:10:02Z</dcterms:modified>
</cp:coreProperties>
</file>